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ags/tag1.xml" ContentType="application/vnd.openxmlformats-officedocument.presentationml.tags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  <p:sldMasterId id="2147483713" r:id="rId2"/>
  </p:sldMasterIdLst>
  <p:notesMasterIdLst>
    <p:notesMasterId r:id="rId11"/>
  </p:notesMasterIdLst>
  <p:sldIdLst>
    <p:sldId id="347" r:id="rId3"/>
    <p:sldId id="345" r:id="rId4"/>
    <p:sldId id="350" r:id="rId5"/>
    <p:sldId id="354" r:id="rId6"/>
    <p:sldId id="351" r:id="rId7"/>
    <p:sldId id="352" r:id="rId8"/>
    <p:sldId id="353" r:id="rId9"/>
    <p:sldId id="349" r:id="rId10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0" userDrawn="1">
          <p15:clr>
            <a:srgbClr val="A4A3A4"/>
          </p15:clr>
        </p15:guide>
        <p15:guide id="2" pos="21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4FFEE"/>
    <a:srgbClr val="C9FFDE"/>
    <a:srgbClr val="D5FFE5"/>
    <a:srgbClr val="4040C8"/>
    <a:srgbClr val="8FCFFF"/>
    <a:srgbClr val="C1EBF5"/>
    <a:srgbClr val="FFC000"/>
    <a:srgbClr val="3D7351"/>
    <a:srgbClr val="D9827B"/>
    <a:srgbClr val="D1E7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9" autoAdjust="0"/>
    <p:restoredTop sz="94660"/>
  </p:normalViewPr>
  <p:slideViewPr>
    <p:cSldViewPr snapToGrid="0" showGuides="1">
      <p:cViewPr varScale="1">
        <p:scale>
          <a:sx n="91" d="100"/>
          <a:sy n="91" d="100"/>
        </p:scale>
        <p:origin x="348" y="96"/>
      </p:cViewPr>
      <p:guideLst>
        <p:guide orient="horz" pos="210"/>
        <p:guide pos="211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3F8CE93-3421-4A9C-A82A-A596695197CE}" type="datetimeFigureOut">
              <a:rPr lang="zh-CN" altLang="en-US" smtClean="0"/>
              <a:t>2025-09-22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FCD60EB-E9B4-4072-ADC6-C3A0134EA17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211746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468108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slide" Target="../slides/slide3.xml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图片 4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22248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14191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1550" y="533156"/>
            <a:ext cx="7958966" cy="4889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368161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9785207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22480" cy="6858000"/>
          </a:xfrm>
          <a:prstGeom prst="rect">
            <a:avLst/>
          </a:prstGeom>
        </p:spPr>
      </p:pic>
      <p:grpSp>
        <p:nvGrpSpPr>
          <p:cNvPr id="4" name="组合 3"/>
          <p:cNvGrpSpPr/>
          <p:nvPr userDrawn="1"/>
        </p:nvGrpSpPr>
        <p:grpSpPr>
          <a:xfrm>
            <a:off x="8719900" y="5369024"/>
            <a:ext cx="3058452" cy="1271682"/>
            <a:chOff x="1125321" y="485528"/>
            <a:chExt cx="3058452" cy="1271682"/>
          </a:xfrm>
        </p:grpSpPr>
        <p:grpSp>
          <p:nvGrpSpPr>
            <p:cNvPr id="5" name="组合 4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1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1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1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7" name="组合 16"/>
          <p:cNvGrpSpPr/>
          <p:nvPr userDrawn="1"/>
        </p:nvGrpSpPr>
        <p:grpSpPr>
          <a:xfrm>
            <a:off x="382413" y="5381268"/>
            <a:ext cx="3058452" cy="1271682"/>
            <a:chOff x="1125321" y="485528"/>
            <a:chExt cx="3058452" cy="1271682"/>
          </a:xfrm>
        </p:grpSpPr>
        <p:grpSp>
          <p:nvGrpSpPr>
            <p:cNvPr id="18" name="组合 17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28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26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27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24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25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22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23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43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2329" y="1396626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265143">
            <a:off x="7024460" y="5528128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799717">
            <a:off x="1490640" y="5729774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858213">
            <a:off x="329232" y="3176363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9627284" y="6149216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5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11320159" y="2042052"/>
            <a:ext cx="560714" cy="315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0" name="组合 49"/>
          <p:cNvGrpSpPr/>
          <p:nvPr userDrawn="1"/>
        </p:nvGrpSpPr>
        <p:grpSpPr>
          <a:xfrm>
            <a:off x="9303059" y="91636"/>
            <a:ext cx="2610757" cy="1271682"/>
            <a:chOff x="1125321" y="485528"/>
            <a:chExt cx="2610757" cy="1271682"/>
          </a:xfrm>
        </p:grpSpPr>
        <p:grpSp>
          <p:nvGrpSpPr>
            <p:cNvPr id="51" name="组合 5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6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6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2" name="组合 5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5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6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3" name="组合 5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5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5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4" name="组合 53"/>
            <p:cNvGrpSpPr/>
            <p:nvPr/>
          </p:nvGrpSpPr>
          <p:grpSpPr>
            <a:xfrm rot="6975246">
              <a:off x="2191242" y="1299607"/>
              <a:ext cx="42541" cy="76010"/>
              <a:chOff x="9709922" y="19729368"/>
              <a:chExt cx="337041" cy="852603"/>
            </a:xfrm>
          </p:grpSpPr>
          <p:sp>
            <p:nvSpPr>
              <p:cNvPr id="55" name="等腰三角形 44"/>
              <p:cNvSpPr/>
              <p:nvPr/>
            </p:nvSpPr>
            <p:spPr>
              <a:xfrm>
                <a:off x="9709922" y="19871147"/>
                <a:ext cx="269801" cy="710824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56" name="等腰三角形 47"/>
              <p:cNvSpPr/>
              <p:nvPr/>
            </p:nvSpPr>
            <p:spPr>
              <a:xfrm rot="19776570">
                <a:off x="9798216" y="19729368"/>
                <a:ext cx="248747" cy="710832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63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0052" r="36211" b="13281"/>
          <a:stretch/>
        </p:blipFill>
        <p:spPr bwMode="auto">
          <a:xfrm rot="988419">
            <a:off x="4875053" y="5975799"/>
            <a:ext cx="872836" cy="68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7821385" y="2949286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1039419" y="173065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3374740" y="299777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6049319" y="4207084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5454870" y="1730657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10488379" y="4192888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0" name="组合 69"/>
          <p:cNvGrpSpPr/>
          <p:nvPr userDrawn="1"/>
        </p:nvGrpSpPr>
        <p:grpSpPr>
          <a:xfrm>
            <a:off x="7664838" y="2153465"/>
            <a:ext cx="3058452" cy="1271682"/>
            <a:chOff x="1125321" y="485528"/>
            <a:chExt cx="3058452" cy="1271682"/>
          </a:xfrm>
        </p:grpSpPr>
        <p:grpSp>
          <p:nvGrpSpPr>
            <p:cNvPr id="71" name="组合 7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8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8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2" name="组合 7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7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8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3" name="组合 7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7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7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4" name="组合 73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7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83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904501">
            <a:off x="1362868" y="4236722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357620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123714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443514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1550" y="533156"/>
            <a:ext cx="7958966" cy="4889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5378864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图片 4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22248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60613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22480" cy="6858000"/>
          </a:xfrm>
          <a:prstGeom prst="rect">
            <a:avLst/>
          </a:prstGeom>
        </p:spPr>
      </p:pic>
      <p:grpSp>
        <p:nvGrpSpPr>
          <p:cNvPr id="4" name="组合 3"/>
          <p:cNvGrpSpPr/>
          <p:nvPr userDrawn="1"/>
        </p:nvGrpSpPr>
        <p:grpSpPr>
          <a:xfrm>
            <a:off x="8719900" y="5369024"/>
            <a:ext cx="3058452" cy="1271682"/>
            <a:chOff x="1125321" y="485528"/>
            <a:chExt cx="3058452" cy="1271682"/>
          </a:xfrm>
        </p:grpSpPr>
        <p:grpSp>
          <p:nvGrpSpPr>
            <p:cNvPr id="5" name="组合 4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7" name="组合 16"/>
          <p:cNvGrpSpPr/>
          <p:nvPr userDrawn="1"/>
        </p:nvGrpSpPr>
        <p:grpSpPr>
          <a:xfrm>
            <a:off x="382413" y="5381268"/>
            <a:ext cx="3058452" cy="1271682"/>
            <a:chOff x="1125321" y="485528"/>
            <a:chExt cx="3058452" cy="1271682"/>
          </a:xfrm>
        </p:grpSpPr>
        <p:grpSp>
          <p:nvGrpSpPr>
            <p:cNvPr id="18" name="组合 17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28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26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7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24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5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22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3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43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2329" y="1396626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265143">
            <a:off x="7024460" y="5528128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799717">
            <a:off x="1490640" y="5729774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858213">
            <a:off x="329232" y="3176363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9627284" y="6149216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5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11320159" y="2042052"/>
            <a:ext cx="560714" cy="315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0" name="组合 49"/>
          <p:cNvGrpSpPr/>
          <p:nvPr userDrawn="1"/>
        </p:nvGrpSpPr>
        <p:grpSpPr>
          <a:xfrm>
            <a:off x="9303059" y="91636"/>
            <a:ext cx="2610757" cy="1271682"/>
            <a:chOff x="1125321" y="485528"/>
            <a:chExt cx="2610757" cy="1271682"/>
          </a:xfrm>
        </p:grpSpPr>
        <p:grpSp>
          <p:nvGrpSpPr>
            <p:cNvPr id="51" name="组合 5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6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2" name="组合 5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5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3" name="组合 5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5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4" name="组合 53"/>
            <p:cNvGrpSpPr/>
            <p:nvPr/>
          </p:nvGrpSpPr>
          <p:grpSpPr>
            <a:xfrm rot="6975246">
              <a:off x="2191242" y="1299607"/>
              <a:ext cx="42541" cy="76010"/>
              <a:chOff x="9709922" y="19729368"/>
              <a:chExt cx="337041" cy="852603"/>
            </a:xfrm>
          </p:grpSpPr>
          <p:sp>
            <p:nvSpPr>
              <p:cNvPr id="55" name="等腰三角形 44"/>
              <p:cNvSpPr/>
              <p:nvPr/>
            </p:nvSpPr>
            <p:spPr>
              <a:xfrm>
                <a:off x="9709922" y="19871147"/>
                <a:ext cx="269801" cy="710824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6" name="等腰三角形 47"/>
              <p:cNvSpPr/>
              <p:nvPr/>
            </p:nvSpPr>
            <p:spPr>
              <a:xfrm rot="19776570">
                <a:off x="9798216" y="19729368"/>
                <a:ext cx="248747" cy="710832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63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0052" r="36211" b="13281"/>
          <a:stretch/>
        </p:blipFill>
        <p:spPr bwMode="auto">
          <a:xfrm rot="988419">
            <a:off x="4875053" y="5975799"/>
            <a:ext cx="872836" cy="68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4049485" y="3734673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2704032" y="1889114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8748428" y="4011025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0" name="组合 69"/>
          <p:cNvGrpSpPr/>
          <p:nvPr userDrawn="1"/>
        </p:nvGrpSpPr>
        <p:grpSpPr>
          <a:xfrm>
            <a:off x="7664838" y="2153465"/>
            <a:ext cx="3058452" cy="1271682"/>
            <a:chOff x="1125321" y="485528"/>
            <a:chExt cx="3058452" cy="1271682"/>
          </a:xfrm>
        </p:grpSpPr>
        <p:grpSp>
          <p:nvGrpSpPr>
            <p:cNvPr id="71" name="组合 7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8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2" name="组合 7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7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3" name="组合 7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7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4" name="组合 73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7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83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904501">
            <a:off x="1362868" y="4236722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21230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057">
            <a:hlinkClick r:id="rId3" action="ppaction://hlinksldjump"/>
            <a:extLst>
              <a:ext uri="{FF2B5EF4-FFF2-40B4-BE49-F238E27FC236}">
                <a16:creationId xmlns:a16="http://schemas.microsoft.com/office/drawing/2014/main" xmlns="" id="{04FE8436-5513-AEE9-9C9B-B7E75377ABEC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10559415" y="6427107"/>
            <a:ext cx="1459230" cy="398780"/>
          </a:xfrm>
          <a:prstGeom prst="rect">
            <a:avLst/>
          </a:prstGeom>
          <a:solidFill>
            <a:srgbClr val="4BB13F"/>
          </a:solidFill>
          <a:ln>
            <a:noFill/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>
            <a:spAutoFit/>
          </a:bodyPr>
          <a:lstStyle/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20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返回目录</a:t>
            </a:r>
          </a:p>
        </p:txBody>
      </p:sp>
    </p:spTree>
    <p:extLst>
      <p:ext uri="{BB962C8B-B14F-4D97-AF65-F5344CB8AC3E}">
        <p14:creationId xmlns:p14="http://schemas.microsoft.com/office/powerpoint/2010/main" val="34465610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931671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5" Type="http://schemas.openxmlformats.org/officeDocument/2006/relationships/audio" Target="../media/audio1.wav"/><Relationship Id="rId4" Type="http://schemas.openxmlformats.org/officeDocument/2006/relationships/slide" Target="../slides/slid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E4FF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876239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22" r:id="rId5"/>
    <p:sldLayoutId id="2147483660" r:id="rId6"/>
    <p:sldLayoutId id="2147483699" r:id="rId7"/>
    <p:sldLayoutId id="2147483652" r:id="rId8"/>
    <p:sldLayoutId id="2147483682" r:id="rId9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1" y="6604258"/>
            <a:ext cx="12192000" cy="253742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1" y="670189"/>
            <a:ext cx="12192000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1" y="1"/>
            <a:ext cx="12192000" cy="66528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4" action="ppaction://hlinksldjump" highlightClick="1">
              <a:snd r:embed="rId5" name="camera.wav"/>
            </a:hlinkClick>
          </p:cNvPr>
          <p:cNvSpPr/>
          <p:nvPr userDrawn="1"/>
        </p:nvSpPr>
        <p:spPr>
          <a:xfrm>
            <a:off x="11212566" y="5884205"/>
            <a:ext cx="914337" cy="951041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386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50357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4" r:id="rId1"/>
    <p:sldLayoutId id="2147483720" r:id="rId2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5pPr>
      <a:lvl6pPr marL="45710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6pPr>
      <a:lvl7pPr marL="91421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7pPr>
      <a:lvl8pPr marL="1371324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8pPr>
      <a:lvl9pPr marL="1828432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42831" indent="-342831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00" indent="-28569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70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78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986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094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02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10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17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4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32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39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4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5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63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90000">
              <a:srgbClr val="DFF4CE"/>
            </a:gs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棱台 3"/>
          <p:cNvSpPr/>
          <p:nvPr/>
        </p:nvSpPr>
        <p:spPr>
          <a:xfrm>
            <a:off x="457589" y="3939326"/>
            <a:ext cx="11429211" cy="1889772"/>
          </a:xfrm>
          <a:prstGeom prst="bevel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44000">
                <a:schemeClr val="accent1">
                  <a:lumMod val="45000"/>
                  <a:lumOff val="55000"/>
                </a:schemeClr>
              </a:gs>
              <a:gs pos="8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656" b="1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微专题</a:t>
            </a:r>
            <a:r>
              <a:rPr lang="en-US" altLang="zh-CN" sz="4656" b="1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3</a:t>
            </a:r>
            <a:r>
              <a:rPr lang="zh-CN" altLang="en-US" sz="4656" b="1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　</a:t>
            </a:r>
            <a:r>
              <a:rPr lang="en-US" altLang="zh-CN" sz="4656" b="1" i="1" dirty="0">
                <a:solidFill>
                  <a:srgbClr val="D60093"/>
                </a:solidFill>
                <a:ea typeface="隶书" panose="02010509060101010101" pitchFamily="49" charset="-122"/>
              </a:rPr>
              <a:t>m</a:t>
            </a:r>
            <a:r>
              <a:rPr lang="en-US" altLang="zh-CN" sz="4656" b="1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-</a:t>
            </a:r>
            <a:r>
              <a:rPr lang="en-US" altLang="zh-CN" sz="4656" b="1" i="1" dirty="0">
                <a:solidFill>
                  <a:srgbClr val="D60093"/>
                </a:solidFill>
                <a:ea typeface="隶书" panose="02010509060101010101" pitchFamily="49" charset="-122"/>
              </a:rPr>
              <a:t>V</a:t>
            </a:r>
            <a:r>
              <a:rPr lang="zh-CN" altLang="en-US" sz="4656" b="1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图像问题</a:t>
            </a:r>
          </a:p>
        </p:txBody>
      </p:sp>
    </p:spTree>
    <p:extLst>
      <p:ext uri="{BB962C8B-B14F-4D97-AF65-F5344CB8AC3E}">
        <p14:creationId xmlns:p14="http://schemas.microsoft.com/office/powerpoint/2010/main" val="8689582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145005"/>
            <a:ext cx="5690982" cy="6524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NEU-BZ-S92" panose="02020503000000020003" pitchFamily="18" charset="-122"/>
                <a:ea typeface="方正正黑简体"/>
                <a:cs typeface="Times New Roman" panose="02020603050405020304" pitchFamily="18" charset="0"/>
              </a:rPr>
              <a:t>方法</a:t>
            </a:r>
            <a:r>
              <a:rPr lang="zh-CN" altLang="zh-CN" sz="2800" dirty="0" smtClean="0">
                <a:solidFill>
                  <a:srgbClr val="000000"/>
                </a:solidFill>
                <a:latin typeface="NEU-BZ-S92" panose="02020503000000020003" pitchFamily="18" charset="-122"/>
                <a:ea typeface="方正正黑简体"/>
                <a:cs typeface="Times New Roman" panose="02020603050405020304" pitchFamily="18" charset="0"/>
              </a:rPr>
              <a:t>技巧</a:t>
            </a:r>
            <a:r>
              <a:rPr lang="en-US" altLang="zh-CN" sz="2800" dirty="0" smtClean="0">
                <a:solidFill>
                  <a:srgbClr val="000000"/>
                </a:solidFill>
                <a:latin typeface="NEU-BZ-S92" panose="02020503000000020003" pitchFamily="18" charset="-122"/>
                <a:ea typeface="方正正黑简体"/>
                <a:cs typeface="Times New Roman" panose="02020603050405020304" pitchFamily="18" charset="0"/>
              </a:rPr>
              <a:t>  </a:t>
            </a:r>
            <a:r>
              <a:rPr lang="zh-CN" altLang="zh-CN" sz="2800" dirty="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解答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en-US" altLang="zh-CN" sz="2800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-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zh-CN" altLang="zh-CN" sz="2800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图像问题的方法</a:t>
            </a:r>
            <a:endParaRPr lang="zh-CN" altLang="zh-CN" sz="2800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pic>
        <p:nvPicPr>
          <p:cNvPr id="13" name="AW8QXR73.eps" descr="id:2147497437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117673" y="829020"/>
            <a:ext cx="7908618" cy="52234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0858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81000" y="120671"/>
            <a:ext cx="11430000" cy="115390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【例题】</a:t>
            </a:r>
            <a:r>
              <a:rPr lang="zh-CN" altLang="zh-CN" sz="2800" dirty="0">
                <a:solidFill>
                  <a:srgbClr val="000000"/>
                </a:solidFill>
                <a:latin typeface="NEU-BZ-S92" panose="02020503000000020003" pitchFamily="18" charset="-122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甲和乙两种物质的质量与体积关系图像如图所示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下列说法正确的是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　　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2800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pic>
        <p:nvPicPr>
          <p:cNvPr id="5" name="AW8QXR74.eps" descr="id:2147497444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428576" y="1274577"/>
            <a:ext cx="3264995" cy="2805760"/>
          </a:xfrm>
          <a:prstGeom prst="rect">
            <a:avLst/>
          </a:prstGeom>
        </p:spPr>
      </p:pic>
      <p:sp>
        <p:nvSpPr>
          <p:cNvPr id="4" name="矩形 3"/>
          <p:cNvSpPr>
            <a:spLocks noChangeAspect="1"/>
          </p:cNvSpPr>
          <p:nvPr/>
        </p:nvSpPr>
        <p:spPr>
          <a:xfrm>
            <a:off x="381000" y="4090477"/>
            <a:ext cx="11430000" cy="227421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甲物质的密度随体积增大而增大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当甲和乙两物质的质量相同时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乙物质的体积较大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甲、乙两种物质的密度之比是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zh-CN" altLang="zh-CN" sz="2800" dirty="0">
                <a:solidFill>
                  <a:srgbClr val="000000"/>
                </a:solidFill>
                <a:latin typeface="NEU-BZ-S92" panose="02020503000000020003" pitchFamily="18" charset="-122"/>
                <a:cs typeface="宋体" panose="02010600030101010101" pitchFamily="2" charset="-122"/>
              </a:rPr>
              <a:t>∶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体积为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 cm</a:t>
            </a:r>
            <a:r>
              <a:rPr lang="en-US" altLang="zh-CN" sz="2800" baseline="30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的乙物质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质量为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 g</a:t>
            </a:r>
            <a:endParaRPr lang="zh-CN" altLang="zh-CN" sz="2800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1466107" y="697624"/>
            <a:ext cx="444352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D</a:t>
            </a:r>
            <a:endParaRPr lang="zh-CN" altLang="en-US" sz="28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87372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矩形 1"/>
              <p:cNvSpPr>
                <a:spLocks noChangeAspect="1"/>
              </p:cNvSpPr>
              <p:nvPr/>
            </p:nvSpPr>
            <p:spPr>
              <a:xfrm>
                <a:off x="381000" y="562579"/>
                <a:ext cx="11430000" cy="4579331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>
                  <a:lnSpc>
                    <a:spcPct val="130000"/>
                  </a:lnSpc>
                  <a:spcAft>
                    <a:spcPts val="0"/>
                  </a:spcAft>
                  <a:tabLst>
                    <a:tab pos="1188085" algn="l"/>
                    <a:tab pos="2163445" algn="l"/>
                    <a:tab pos="3142615" algn="l"/>
                    <a:tab pos="4190365" algn="l"/>
                  </a:tabLst>
                </a:pPr>
                <a:r>
                  <a:rPr lang="zh-CN" altLang="zh-CN" sz="2800" dirty="0">
                    <a:solidFill>
                      <a:srgbClr val="FF0000"/>
                    </a:solidFill>
                    <a:latin typeface="Arial" panose="020B0604020202020204" pitchFamily="34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解析</a:t>
                </a:r>
                <a:r>
                  <a:rPr lang="en-US" altLang="zh-CN" sz="2800" dirty="0">
                    <a:solidFill>
                      <a:srgbClr val="FF0000"/>
                    </a:solidFill>
                    <a:effectLst/>
                    <a:latin typeface="Arial" panose="020B0604020202020204" pitchFamily="34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:</a:t>
                </a:r>
                <a:r>
                  <a:rPr lang="zh-CN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密度是物质的一种特性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</a:t>
                </a:r>
                <a:r>
                  <a:rPr lang="zh-CN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其大小与物体的质量和体积无关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</a:t>
                </a:r>
                <a:r>
                  <a:rPr lang="zh-CN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选项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</a:t>
                </a:r>
                <a:r>
                  <a:rPr lang="zh-CN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错误。由题图可知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</a:t>
                </a:r>
                <a:r>
                  <a:rPr lang="zh-CN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当甲和乙两物质的质量相同时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</a:t>
                </a:r>
                <a:r>
                  <a:rPr lang="zh-CN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甲物质的体积较大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</a:t>
                </a:r>
                <a:r>
                  <a:rPr lang="zh-CN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选项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</a:t>
                </a:r>
                <a:r>
                  <a:rPr lang="zh-CN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错误。当甲物质的质量</a:t>
                </a:r>
                <a:r>
                  <a:rPr lang="en-US" altLang="zh-CN" sz="2800" i="1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</a:t>
                </a:r>
                <a:r>
                  <a:rPr lang="zh-CN" altLang="zh-CN" sz="2800" baseline="-250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甲</a:t>
                </a:r>
                <a:r>
                  <a:rPr lang="en-US" altLang="zh-CN" sz="2800" i="1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:r>
                  <a:rPr lang="en-US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g</a:t>
                </a:r>
                <a:r>
                  <a:rPr lang="zh-CN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时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</a:t>
                </a:r>
                <a:r>
                  <a:rPr lang="en-US" altLang="zh-CN" sz="2800" i="1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V</a:t>
                </a:r>
                <a:r>
                  <a:rPr lang="zh-CN" altLang="zh-CN" sz="2800" baseline="-250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甲</a:t>
                </a:r>
                <a:r>
                  <a:rPr lang="en-US" altLang="zh-CN" sz="2800" i="1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4</a:t>
                </a:r>
                <a:r>
                  <a:rPr lang="en-US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cm</a:t>
                </a:r>
                <a:r>
                  <a:rPr lang="en-US" altLang="zh-CN" sz="2800" baseline="300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</a:t>
                </a:r>
                <a:r>
                  <a:rPr lang="zh-CN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则</a:t>
                </a:r>
                <a:r>
                  <a:rPr lang="en-US" altLang="zh-CN" sz="2800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Microsoft Yi Baiti" panose="03000500000000000000" pitchFamily="66" charset="0"/>
                    <a:cs typeface="Times New Roman" panose="02020603050405020304" pitchFamily="18" charset="0"/>
                  </a:rPr>
                  <a:t>ρ</a:t>
                </a:r>
                <a:r>
                  <a:rPr lang="zh-CN" altLang="zh-CN" sz="2800" baseline="-250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甲</a:t>
                </a:r>
                <a:r>
                  <a:rPr lang="en-US" altLang="zh-CN" sz="2800" i="1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zh-CN" altLang="zh-CN" sz="2800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28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𝑚</m:t>
                            </m:r>
                          </m:e>
                          <m:sub>
                            <m:r>
                              <m:rPr>
                                <m:nor/>
                              </m:rPr>
                              <a:rPr lang="zh-CN" altLang="zh-CN" sz="2800">
                                <a:solidFill>
                                  <a:srgbClr val="000000"/>
                                </a:solidFill>
                                <a:latin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甲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zh-CN" altLang="zh-CN" sz="2800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28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𝑉</m:t>
                            </m:r>
                          </m:e>
                          <m:sub>
                            <m:r>
                              <m:rPr>
                                <m:nor/>
                              </m:rPr>
                              <a:rPr lang="zh-CN" altLang="zh-CN" sz="2800">
                                <a:solidFill>
                                  <a:srgbClr val="000000"/>
                                </a:solidFill>
                                <a:latin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甲</m:t>
                            </m:r>
                          </m:sub>
                        </m:sSub>
                      </m:den>
                    </m:f>
                    <m:r>
                      <a:rPr lang="en-US" altLang="zh-CN" sz="28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f>
                      <m:fPr>
                        <m:ctrlPr>
                          <a:rPr lang="zh-CN" altLang="zh-CN" sz="2800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  <m:r>
                          <m:rPr>
                            <m:sty m:val="p"/>
                          </m:rPr>
                          <a:rPr lang="en-US" altLang="zh-CN" sz="28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g</m:t>
                        </m:r>
                      </m:num>
                      <m:den>
                        <m:r>
                          <a:rPr lang="en-US" altLang="zh-CN" sz="28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4</m:t>
                        </m:r>
                        <m:r>
                          <m:rPr>
                            <m:nor/>
                          </m:rPr>
                          <a:rPr lang="en-US" altLang="zh-CN" sz="2800">
                            <a:solidFill>
                              <a:srgbClr val="000000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 altLang="zh-CN" sz="28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c</m:t>
                        </m:r>
                        <m:sSup>
                          <m:sSupPr>
                            <m:ctrlPr>
                              <a:rPr lang="zh-CN" altLang="zh-CN" sz="2800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28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m</m:t>
                            </m:r>
                          </m:e>
                          <m:sup>
                            <m:r>
                              <a:rPr lang="en-US" altLang="zh-CN" sz="28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3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=0.5</a:t>
                </a:r>
                <a:r>
                  <a:rPr lang="en-US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g/cm</a:t>
                </a:r>
                <a:r>
                  <a:rPr lang="en-US" altLang="zh-CN" sz="2800" baseline="300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;</a:t>
                </a:r>
                <a:r>
                  <a:rPr lang="zh-CN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当乙物质的质量</a:t>
                </a:r>
                <a:r>
                  <a:rPr lang="en-US" altLang="zh-CN" sz="2800" i="1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</a:t>
                </a:r>
                <a:r>
                  <a:rPr lang="zh-CN" altLang="zh-CN" sz="2800" baseline="-250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乙</a:t>
                </a:r>
                <a:r>
                  <a:rPr lang="en-US" altLang="zh-CN" sz="2800" i="1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4</a:t>
                </a:r>
                <a:r>
                  <a:rPr lang="en-US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g</a:t>
                </a:r>
                <a:r>
                  <a:rPr lang="zh-CN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时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</a:t>
                </a:r>
                <a:r>
                  <a:rPr lang="en-US" altLang="zh-CN" sz="2800" i="1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V</a:t>
                </a:r>
                <a:r>
                  <a:rPr lang="zh-CN" altLang="zh-CN" sz="2800" baseline="-250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乙</a:t>
                </a:r>
                <a:r>
                  <a:rPr lang="en-US" altLang="zh-CN" sz="2800" i="1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:r>
                  <a:rPr lang="en-US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cm</a:t>
                </a:r>
                <a:r>
                  <a:rPr lang="en-US" altLang="zh-CN" sz="2800" baseline="300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</a:t>
                </a:r>
                <a:r>
                  <a:rPr lang="zh-CN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则</a:t>
                </a:r>
                <a:r>
                  <a:rPr lang="en-US" altLang="zh-CN" sz="2800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Microsoft Yi Baiti" panose="03000500000000000000" pitchFamily="66" charset="0"/>
                    <a:cs typeface="Times New Roman" panose="02020603050405020304" pitchFamily="18" charset="0"/>
                  </a:rPr>
                  <a:t>ρ</a:t>
                </a:r>
                <a:r>
                  <a:rPr lang="zh-CN" altLang="zh-CN" sz="2800" baseline="-250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乙</a:t>
                </a:r>
                <a:r>
                  <a:rPr lang="en-US" altLang="zh-CN" sz="2800" i="1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zh-CN" altLang="zh-CN" sz="2800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28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𝑚</m:t>
                            </m:r>
                          </m:e>
                          <m:sub>
                            <m:r>
                              <m:rPr>
                                <m:nor/>
                              </m:rPr>
                              <a:rPr lang="zh-CN" altLang="zh-CN" sz="2800">
                                <a:solidFill>
                                  <a:srgbClr val="000000"/>
                                </a:solidFill>
                                <a:latin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乙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zh-CN" altLang="zh-CN" sz="2800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28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𝑉</m:t>
                            </m:r>
                          </m:e>
                          <m:sub>
                            <m:r>
                              <m:rPr>
                                <m:nor/>
                              </m:rPr>
                              <a:rPr lang="zh-CN" altLang="zh-CN" sz="2800">
                                <a:solidFill>
                                  <a:srgbClr val="000000"/>
                                </a:solidFill>
                                <a:latin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乙</m:t>
                            </m:r>
                          </m:sub>
                        </m:sSub>
                      </m:den>
                    </m:f>
                    <m:r>
                      <a:rPr lang="en-US" altLang="zh-CN" sz="28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f>
                      <m:fPr>
                        <m:ctrlPr>
                          <a:rPr lang="zh-CN" altLang="zh-CN" sz="2800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4</m:t>
                        </m:r>
                        <m:r>
                          <m:rPr>
                            <m:sty m:val="p"/>
                          </m:rPr>
                          <a:rPr lang="en-US" altLang="zh-CN" sz="28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g</m:t>
                        </m:r>
                      </m:num>
                      <m:den>
                        <m:r>
                          <a:rPr lang="en-US" altLang="zh-CN" sz="28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  <m:r>
                          <m:rPr>
                            <m:nor/>
                          </m:rPr>
                          <a:rPr lang="en-US" altLang="zh-CN" sz="2800">
                            <a:solidFill>
                              <a:srgbClr val="000000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 altLang="zh-CN" sz="28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c</m:t>
                        </m:r>
                        <m:sSup>
                          <m:sSupPr>
                            <m:ctrlPr>
                              <a:rPr lang="zh-CN" altLang="zh-CN" sz="2800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28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m</m:t>
                            </m:r>
                          </m:e>
                          <m:sup>
                            <m:r>
                              <a:rPr lang="en-US" altLang="zh-CN" sz="28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3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=2</a:t>
                </a:r>
                <a:r>
                  <a:rPr lang="en-US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g/cm</a:t>
                </a:r>
                <a:r>
                  <a:rPr lang="en-US" altLang="zh-CN" sz="2800" baseline="300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</a:t>
                </a:r>
                <a:r>
                  <a:rPr lang="zh-CN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所以甲、乙两种物质的密度之比是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</a:t>
                </a:r>
                <a:r>
                  <a:rPr lang="zh-CN" altLang="zh-CN" sz="2800" dirty="0">
                    <a:solidFill>
                      <a:srgbClr val="000000"/>
                    </a:solidFill>
                    <a:latin typeface="NEU-BZ-S92" panose="02020503000000020003" pitchFamily="18" charset="-122"/>
                    <a:cs typeface="宋体" panose="02010600030101010101" pitchFamily="2" charset="-122"/>
                  </a:rPr>
                  <a:t>∶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4,</a:t>
                </a:r>
                <a:r>
                  <a:rPr lang="zh-CN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选项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</a:t>
                </a:r>
                <a:r>
                  <a:rPr lang="zh-CN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错误。体积为</a:t>
                </a:r>
                <a:r>
                  <a:rPr lang="en-US" altLang="zh-CN" sz="2800" i="1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V</a:t>
                </a:r>
                <a:r>
                  <a:rPr lang="zh-CN" altLang="zh-CN" sz="2800" baseline="-250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乙</a:t>
                </a:r>
                <a:r>
                  <a:rPr lang="en-US" altLang="zh-CN" sz="2800" i="1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'=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5</a:t>
                </a:r>
                <a:r>
                  <a:rPr lang="en-US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cm</a:t>
                </a:r>
                <a:r>
                  <a:rPr lang="en-US" altLang="zh-CN" sz="2800" baseline="300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</a:t>
                </a:r>
                <a:r>
                  <a:rPr lang="zh-CN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的乙物质的质量</a:t>
                </a:r>
                <a:r>
                  <a:rPr lang="en-US" altLang="zh-CN" sz="2800" i="1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</a:t>
                </a:r>
                <a:r>
                  <a:rPr lang="zh-CN" altLang="zh-CN" sz="2800" baseline="-250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乙</a:t>
                </a:r>
                <a:r>
                  <a:rPr lang="en-US" altLang="zh-CN" sz="2800" i="1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'=</a:t>
                </a:r>
                <a:r>
                  <a:rPr lang="en-US" altLang="zh-CN" sz="2800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Microsoft Yi Baiti" panose="03000500000000000000" pitchFamily="66" charset="0"/>
                    <a:cs typeface="Times New Roman" panose="02020603050405020304" pitchFamily="18" charset="0"/>
                  </a:rPr>
                  <a:t>ρ</a:t>
                </a:r>
                <a:r>
                  <a:rPr lang="zh-CN" altLang="zh-CN" sz="2800" baseline="-250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乙</a:t>
                </a:r>
                <a:r>
                  <a:rPr lang="en-US" altLang="zh-CN" sz="2800" i="1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V</a:t>
                </a:r>
                <a:r>
                  <a:rPr lang="zh-CN" altLang="zh-CN" sz="2800" baseline="-250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乙</a:t>
                </a:r>
                <a:r>
                  <a:rPr lang="en-US" altLang="zh-CN" sz="2800" i="1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'=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:r>
                  <a:rPr lang="en-US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g/cm</a:t>
                </a:r>
                <a:r>
                  <a:rPr lang="en-US" altLang="zh-CN" sz="2800" baseline="300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×5</a:t>
                </a:r>
                <a:r>
                  <a:rPr lang="en-US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cm</a:t>
                </a:r>
                <a:r>
                  <a:rPr lang="en-US" altLang="zh-CN" sz="2800" baseline="300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</a:t>
                </a:r>
                <a:r>
                  <a:rPr lang="en-US" altLang="zh-CN" sz="2800" i="1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10</a:t>
                </a:r>
                <a:r>
                  <a:rPr lang="en-US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g,</a:t>
                </a:r>
                <a:r>
                  <a:rPr lang="zh-CN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选项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</a:t>
                </a:r>
                <a:r>
                  <a:rPr lang="zh-CN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正确。</a:t>
                </a:r>
                <a:endParaRPr lang="zh-CN" altLang="zh-CN" sz="2800" dirty="0">
                  <a:solidFill>
                    <a:srgbClr val="000000"/>
                  </a:solidFill>
                  <a:effectLst/>
                  <a:latin typeface="NEU-BZ-S92" panose="02020503000000020003" pitchFamily="18" charset="-122"/>
                  <a:ea typeface="NEU-BZ-S92" panose="02020503000000020003" pitchFamily="18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" name="矩形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1000" y="562579"/>
                <a:ext cx="11430000" cy="4579331"/>
              </a:xfrm>
              <a:prstGeom prst="rect">
                <a:avLst/>
              </a:prstGeom>
              <a:blipFill rotWithShape="0">
                <a:blip r:embed="rId2"/>
                <a:stretch>
                  <a:fillRect l="-1120" t="-266" r="-3733" b="-292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441892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89141"/>
            <a:ext cx="11430000" cy="115390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【对点训练</a:t>
            </a: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zh-CN" altLang="zh-CN" sz="2800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】</a:t>
            </a:r>
            <a:r>
              <a:rPr lang="zh-CN" altLang="zh-CN" sz="2800" dirty="0">
                <a:solidFill>
                  <a:srgbClr val="000000"/>
                </a:solidFill>
                <a:latin typeface="NEU-BZ-S92" panose="02020503000000020003" pitchFamily="18" charset="-122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学习小组在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探究物质质量与体积关系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的实验中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根据所测质量和体积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绘制的图像如图所示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根据图像可知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　　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2800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pic>
        <p:nvPicPr>
          <p:cNvPr id="6" name="AW8QXR75.eps" descr="id:2147497451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700269" y="1297690"/>
            <a:ext cx="3266571" cy="2941103"/>
          </a:xfrm>
          <a:prstGeom prst="rect">
            <a:avLst/>
          </a:prstGeom>
        </p:spPr>
      </p:pic>
      <p:sp>
        <p:nvSpPr>
          <p:cNvPr id="7" name="矩形 6"/>
          <p:cNvSpPr>
            <a:spLocks noChangeAspect="1"/>
          </p:cNvSpPr>
          <p:nvPr/>
        </p:nvSpPr>
        <p:spPr>
          <a:xfrm>
            <a:off x="381000" y="4174561"/>
            <a:ext cx="11430000" cy="227421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同体积的甲、乙两种物质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甲的质量小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同质量的甲、乙两种物质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乙的体积小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甲物质的密度比乙物质的密度大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乙物质的密度比甲物质的密度大</a:t>
            </a:r>
            <a:r>
              <a:rPr lang="zh-CN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endParaRPr lang="zh-CN" altLang="zh-CN" sz="2800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8371404" y="666094"/>
            <a:ext cx="444352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C</a:t>
            </a:r>
            <a:endParaRPr lang="zh-CN" altLang="en-US" sz="28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19765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81000" y="544788"/>
            <a:ext cx="11430000" cy="177279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【对点训练</a:t>
            </a: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zh-CN" altLang="zh-CN" sz="2800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】</a:t>
            </a:r>
            <a:r>
              <a:rPr lang="zh-CN" altLang="zh-CN" sz="2800" dirty="0">
                <a:solidFill>
                  <a:srgbClr val="000000"/>
                </a:solidFill>
                <a:latin typeface="NEU-BZ-S92" panose="02020503000000020003" pitchFamily="18" charset="-122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由不同材料组成的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、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、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三个实心物体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它们的体积与质量的关系如图所示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密度比水大的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是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选填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en-US" altLang="zh-CN" sz="28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a”“b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或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“c”)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物体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它的密度是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g/cm</a:t>
            </a:r>
            <a:r>
              <a:rPr lang="en-US" altLang="zh-CN" sz="2800" baseline="30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相同质量的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、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两物体的体积之比为</a:t>
            </a:r>
            <a:r>
              <a:rPr lang="en-US" altLang="zh-CN" sz="2800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endParaRPr lang="zh-CN" altLang="zh-CN" sz="2800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pic>
        <p:nvPicPr>
          <p:cNvPr id="8" name="AW8QXR76.eps" descr="id:2147497458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528086" y="2877734"/>
            <a:ext cx="3135827" cy="2070148"/>
          </a:xfrm>
          <a:prstGeom prst="rect">
            <a:avLst/>
          </a:prstGeom>
        </p:spPr>
      </p:pic>
      <p:sp>
        <p:nvSpPr>
          <p:cNvPr id="4" name="矩形 3"/>
          <p:cNvSpPr>
            <a:spLocks noChangeAspect="1"/>
          </p:cNvSpPr>
          <p:nvPr/>
        </p:nvSpPr>
        <p:spPr>
          <a:xfrm>
            <a:off x="6416479" y="1117648"/>
            <a:ext cx="343364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c</a:t>
            </a:r>
            <a:endParaRPr lang="zh-CN" altLang="en-US" sz="2800" b="1" dirty="0">
              <a:solidFill>
                <a:srgbClr val="FF0000"/>
              </a:solidFill>
            </a:endParaRPr>
          </a:p>
        </p:txBody>
      </p:sp>
      <p:sp>
        <p:nvSpPr>
          <p:cNvPr id="2" name="矩形 1"/>
          <p:cNvSpPr>
            <a:spLocks noChangeAspect="1"/>
          </p:cNvSpPr>
          <p:nvPr/>
        </p:nvSpPr>
        <p:spPr>
          <a:xfrm>
            <a:off x="2451537" y="1659561"/>
            <a:ext cx="364202" cy="60490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2</a:t>
            </a:r>
            <a:endParaRPr lang="zh-CN" altLang="en-US" sz="2800" dirty="0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10145110" y="1690241"/>
            <a:ext cx="942887" cy="6524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800" dirty="0">
                <a:solidFill>
                  <a:srgbClr val="FF0000"/>
                </a:solidFill>
                <a:latin typeface="Times New Roman" panose="02020603050405020304" pitchFamily="18" charset="0"/>
              </a:rPr>
              <a:t>2</a:t>
            </a:r>
            <a:r>
              <a:rPr lang="zh-CN" altLang="zh-CN" sz="2800" dirty="0">
                <a:solidFill>
                  <a:srgbClr val="FF0000"/>
                </a:solidFill>
                <a:cs typeface="宋体" panose="02010600030101010101" pitchFamily="2" charset="-122"/>
              </a:rPr>
              <a:t>∶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1 </a:t>
            </a:r>
            <a:endParaRPr lang="zh-CN" altLang="en-US" sz="2800" dirty="0"/>
          </a:p>
        </p:txBody>
      </p:sp>
    </p:spTree>
    <p:extLst>
      <p:ext uri="{BB962C8B-B14F-4D97-AF65-F5344CB8AC3E}">
        <p14:creationId xmlns:p14="http://schemas.microsoft.com/office/powerpoint/2010/main" val="11363834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2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716656"/>
            <a:ext cx="11430000" cy="345325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【对点训练</a:t>
            </a: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zh-CN" altLang="zh-CN" sz="2800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】</a:t>
            </a:r>
            <a:r>
              <a:rPr lang="zh-CN" altLang="zh-CN" sz="2800" dirty="0">
                <a:solidFill>
                  <a:srgbClr val="000000"/>
                </a:solidFill>
                <a:latin typeface="NEU-BZ-S92" panose="02020503000000020003" pitchFamily="18" charset="-122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甲、乙两种物质的质量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和体积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的关系图像如图所示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en-US" altLang="zh-CN" sz="2800" dirty="0" smtClean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en-US" altLang="zh-CN" sz="28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甲、乙两种物质的密度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(2)20 cm</a:t>
            </a:r>
            <a:r>
              <a:rPr lang="en-US" altLang="zh-CN" sz="2800" baseline="30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的甲物质的质量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(3)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质量为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36 g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的乙物质的体积。</a:t>
            </a:r>
            <a:endParaRPr lang="zh-CN" altLang="zh-CN" sz="2800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pic>
        <p:nvPicPr>
          <p:cNvPr id="5" name="AW8QXR77.eps" descr="id:2147497465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716110" y="1374291"/>
            <a:ext cx="2669628" cy="2442609"/>
          </a:xfrm>
          <a:prstGeom prst="rect">
            <a:avLst/>
          </a:prstGeom>
        </p:spPr>
      </p:pic>
      <p:sp>
        <p:nvSpPr>
          <p:cNvPr id="3" name="矩形 2"/>
          <p:cNvSpPr>
            <a:spLocks noChangeAspect="1"/>
          </p:cNvSpPr>
          <p:nvPr/>
        </p:nvSpPr>
        <p:spPr>
          <a:xfrm>
            <a:off x="381000" y="4169909"/>
            <a:ext cx="7784503" cy="59375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答案</a:t>
            </a:r>
            <a:r>
              <a:rPr lang="en-US" altLang="zh-CN" sz="2800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: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(1)2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 g/cm</a:t>
            </a:r>
            <a:r>
              <a:rPr lang="en-US" altLang="zh-CN" sz="2800" baseline="30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zh-CN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 g/cm</a:t>
            </a:r>
            <a:r>
              <a:rPr lang="en-US" altLang="zh-CN" sz="2800" baseline="30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(2)54 g    (3)40 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cm</a:t>
            </a:r>
            <a:r>
              <a:rPr lang="en-US" altLang="zh-CN" sz="2800" baseline="300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 </a:t>
            </a:r>
            <a:endParaRPr lang="zh-CN" altLang="zh-CN" sz="2800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604946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048210" y="1371742"/>
            <a:ext cx="5714606" cy="2957989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986713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1_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0E64BFA-7F28-4524-A2F1-429ED1F70AD6}" vid="{BD76309B-3463-496C-8A18-DE26D7DDD99E}"/>
    </a:ext>
  </a:extLst>
</a:theme>
</file>

<file path=ppt/theme/theme2.xml><?xml version="1.0" encoding="utf-8"?>
<a:theme xmlns:a="http://schemas.openxmlformats.org/drawingml/2006/main" name="1_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新模板</Template>
  <TotalTime>297</TotalTime>
  <Words>413</Words>
  <Application>Microsoft Office PowerPoint</Application>
  <PresentationFormat>宽屏</PresentationFormat>
  <Paragraphs>29</Paragraphs>
  <Slides>8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8</vt:i4>
      </vt:variant>
    </vt:vector>
  </HeadingPairs>
  <TitlesOfParts>
    <vt:vector size="22" baseType="lpstr">
      <vt:lpstr>NEU-BZ-S92</vt:lpstr>
      <vt:lpstr>方正正黑简体</vt:lpstr>
      <vt:lpstr>黑体</vt:lpstr>
      <vt:lpstr>楷体</vt:lpstr>
      <vt:lpstr>隶书</vt:lpstr>
      <vt:lpstr>宋体</vt:lpstr>
      <vt:lpstr>微软雅黑</vt:lpstr>
      <vt:lpstr>Arial</vt:lpstr>
      <vt:lpstr>Calibri</vt:lpstr>
      <vt:lpstr>Cambria Math</vt:lpstr>
      <vt:lpstr>Microsoft Yi Baiti</vt:lpstr>
      <vt:lpstr>Times New Roman</vt:lpstr>
      <vt:lpstr>1_Office 主题</vt:lpstr>
      <vt:lpstr>1_专业教辅课件Q:251490010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Microsoft</cp:lastModifiedBy>
  <cp:revision>41</cp:revision>
  <dcterms:created xsi:type="dcterms:W3CDTF">2021-07-19T03:09:34Z</dcterms:created>
  <dcterms:modified xsi:type="dcterms:W3CDTF">2025-09-22T08:03:06Z</dcterms:modified>
</cp:coreProperties>
</file>